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4" r:id="rId5"/>
    <p:sldId id="265" r:id="rId6"/>
    <p:sldId id="266" r:id="rId7"/>
    <p:sldId id="267" r:id="rId8"/>
    <p:sldId id="260" r:id="rId9"/>
    <p:sldId id="261" r:id="rId10"/>
    <p:sldId id="262" r:id="rId11"/>
    <p:sldId id="263" r:id="rId12"/>
  </p:sldIdLst>
  <p:sldSz cx="9144000" cy="6858000" type="screen4x3"/>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96606F9B-2D06-6B48-8821-B91B3660C4DA}">
          <p14:sldIdLst>
            <p14:sldId id="256"/>
            <p14:sldId id="257"/>
            <p14:sldId id="258"/>
            <p14:sldId id="264"/>
            <p14:sldId id="265"/>
            <p14:sldId id="266"/>
            <p14:sldId id="267"/>
            <p14:sldId id="260"/>
            <p14:sldId id="261"/>
            <p14:sldId id="262"/>
            <p14:sldId id="26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61" d="100"/>
          <a:sy n="61" d="100"/>
        </p:scale>
        <p:origin x="-976"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166124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93696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274638"/>
            <a:ext cx="6019800" cy="5851525"/>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3406795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919102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3392630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3015573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599230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3295167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23604909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21525115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9AE8F253-1776-604A-AED9-FFFF4E13D5EC}" type="datetimeFigureOut">
              <a:rPr kumimoji="1" lang="zh-CN" altLang="en-US" smtClean="0"/>
              <a:t>8/5/14</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28959673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E8F253-1776-604A-AED9-FFFF4E13D5EC}" type="datetimeFigureOut">
              <a:rPr kumimoji="1" lang="zh-CN" altLang="en-US" smtClean="0"/>
              <a:t>8/5/14</a:t>
            </a:fld>
            <a:endParaRPr kumimoji="1"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71FEB0-07BA-0A40-BEDA-67B5440928F7}" type="slidenum">
              <a:rPr kumimoji="1" lang="zh-CN" altLang="en-US" smtClean="0"/>
              <a:t>‹#›</a:t>
            </a:fld>
            <a:endParaRPr kumimoji="1" lang="zh-CN" altLang="en-US"/>
          </a:p>
        </p:txBody>
      </p:sp>
    </p:spTree>
    <p:extLst>
      <p:ext uri="{BB962C8B-B14F-4D97-AF65-F5344CB8AC3E}">
        <p14:creationId xmlns:p14="http://schemas.microsoft.com/office/powerpoint/2010/main" val="8681738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en-US" altLang="zh-CN" dirty="0" smtClean="0"/>
              <a:t>Generalization of Construction for Reinhardt Polygons</a:t>
            </a:r>
            <a:endParaRPr kumimoji="1" lang="zh-CN" altLang="en-US" dirty="0"/>
          </a:p>
        </p:txBody>
      </p:sp>
      <p:sp>
        <p:nvSpPr>
          <p:cNvPr id="3" name="副标题 2"/>
          <p:cNvSpPr>
            <a:spLocks noGrp="1"/>
          </p:cNvSpPr>
          <p:nvPr>
            <p:ph type="subTitle" idx="1"/>
          </p:nvPr>
        </p:nvSpPr>
        <p:spPr/>
        <p:txBody>
          <a:bodyPr/>
          <a:lstStyle/>
          <a:p>
            <a:r>
              <a:rPr kumimoji="1" lang="en-US" altLang="zh-CN" dirty="0" err="1" smtClean="0"/>
              <a:t>Jiahui</a:t>
            </a:r>
            <a:r>
              <a:rPr kumimoji="1" lang="en-US" altLang="zh-CN" dirty="0" smtClean="0"/>
              <a:t> Liu</a:t>
            </a:r>
            <a:endParaRPr kumimoji="1" lang="en-US" altLang="zh-CN" dirty="0"/>
          </a:p>
          <a:p>
            <a:r>
              <a:rPr kumimoji="1" lang="en-US" altLang="zh-CN" dirty="0" smtClean="0"/>
              <a:t>Columbia University</a:t>
            </a:r>
          </a:p>
          <a:p>
            <a:r>
              <a:rPr kumimoji="1" lang="en-US" altLang="zh-CN" dirty="0" smtClean="0"/>
              <a:t>2014.08.06</a:t>
            </a:r>
          </a:p>
        </p:txBody>
      </p:sp>
    </p:spTree>
    <p:extLst>
      <p:ext uri="{BB962C8B-B14F-4D97-AF65-F5344CB8AC3E}">
        <p14:creationId xmlns:p14="http://schemas.microsoft.com/office/powerpoint/2010/main" val="35654346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Sporadic</a:t>
            </a:r>
            <a:r>
              <a:rPr kumimoji="1" lang="zh-CN" altLang="en-US" dirty="0" smtClean="0"/>
              <a:t> </a:t>
            </a:r>
            <a:r>
              <a:rPr kumimoji="1" lang="en-US" altLang="zh-CN" dirty="0" smtClean="0"/>
              <a:t>Polygons</a:t>
            </a:r>
            <a:endParaRPr kumimoji="1" lang="zh-CN" altLang="en-US" dirty="0"/>
          </a:p>
        </p:txBody>
      </p:sp>
      <p:sp>
        <p:nvSpPr>
          <p:cNvPr id="3" name="内容占位符 2"/>
          <p:cNvSpPr>
            <a:spLocks noGrp="1"/>
          </p:cNvSpPr>
          <p:nvPr>
            <p:ph idx="1"/>
          </p:nvPr>
        </p:nvSpPr>
        <p:spPr/>
        <p:txBody>
          <a:bodyPr/>
          <a:lstStyle/>
          <a:p>
            <a:pPr marL="0" indent="0">
              <a:buNone/>
            </a:pPr>
            <a:r>
              <a:rPr lang="en-US" altLang="zh-CN" dirty="0"/>
              <a:t>• Construction produces a sporadic polygon, unless </a:t>
            </a:r>
            <a:r>
              <a:rPr lang="en-US" altLang="zh-CN" i="1" dirty="0"/>
              <a:t>A</a:t>
            </a:r>
            <a:r>
              <a:rPr lang="en-US" altLang="zh-CN" dirty="0"/>
              <a:t>1 =⋯=</a:t>
            </a:r>
            <a:r>
              <a:rPr lang="en-US" altLang="zh-CN" i="1" dirty="0"/>
              <a:t>At </a:t>
            </a:r>
            <a:r>
              <a:rPr lang="en-US" altLang="zh-CN" dirty="0"/>
              <a:t>=</a:t>
            </a:r>
            <a:r>
              <a:rPr lang="en-US" altLang="zh-CN" i="1" dirty="0"/>
              <a:t>C</a:t>
            </a:r>
            <a:r>
              <a:rPr lang="en-US" altLang="zh-CN" dirty="0"/>
              <a:t>0=−</a:t>
            </a:r>
            <a:r>
              <a:rPr lang="en-US" altLang="zh-CN" i="1" dirty="0"/>
              <a:t>B</a:t>
            </a:r>
            <a:r>
              <a:rPr lang="en-US" altLang="zh-CN" dirty="0"/>
              <a:t>1 =⋯=−</a:t>
            </a:r>
            <a:r>
              <a:rPr lang="en-US" altLang="zh-CN" i="1" dirty="0"/>
              <a:t>Bt</a:t>
            </a:r>
            <a:r>
              <a:rPr lang="en-US" altLang="zh-CN" dirty="0"/>
              <a:t>. </a:t>
            </a:r>
          </a:p>
          <a:p>
            <a:pPr marL="0" indent="0">
              <a:buNone/>
            </a:pPr>
            <a:r>
              <a:rPr lang="en-US" altLang="zh-CN" dirty="0" smtClean="0"/>
              <a:t>• </a:t>
            </a:r>
            <a:r>
              <a:rPr lang="en-US" altLang="zh-CN" dirty="0"/>
              <a:t>Sporadic polygons constructed: 2</a:t>
            </a:r>
            <a:r>
              <a:rPr lang="en-US" altLang="zh-CN" i="1" dirty="0"/>
              <a:t>q</a:t>
            </a:r>
            <a:r>
              <a:rPr lang="en-US" altLang="zh-CN" dirty="0"/>
              <a:t>(</a:t>
            </a:r>
            <a:r>
              <a:rPr lang="en-US" altLang="zh-CN" i="1" dirty="0"/>
              <a:t>r</a:t>
            </a:r>
            <a:r>
              <a:rPr lang="en-US" altLang="zh-CN" dirty="0"/>
              <a:t>−1)−1 − 2</a:t>
            </a:r>
            <a:r>
              <a:rPr lang="en-US" altLang="zh-CN" i="1" dirty="0"/>
              <a:t>r</a:t>
            </a:r>
            <a:r>
              <a:rPr lang="en-US" altLang="zh-CN" dirty="0"/>
              <a:t>−2. </a:t>
            </a:r>
            <a:endParaRPr lang="en-US" altLang="zh-CN" dirty="0" smtClean="0"/>
          </a:p>
          <a:p>
            <a:pPr marL="0" indent="0">
              <a:buNone/>
            </a:pPr>
            <a:r>
              <a:rPr lang="en-US" altLang="zh-CN" dirty="0" smtClean="0"/>
              <a:t>• </a:t>
            </a:r>
            <a:r>
              <a:rPr lang="en-US" altLang="zh-CN" dirty="0"/>
              <a:t>Even more: 2</a:t>
            </a:r>
            <a:r>
              <a:rPr lang="en-US" altLang="zh-CN" i="1" dirty="0"/>
              <a:t>p </a:t>
            </a:r>
            <a:r>
              <a:rPr lang="en-US" altLang="zh-CN" dirty="0"/>
              <a:t>− 2 choices for </a:t>
            </a:r>
            <a:r>
              <a:rPr lang="en-US" altLang="zh-CN" i="1" dirty="0"/>
              <a:t>f</a:t>
            </a:r>
            <a:r>
              <a:rPr lang="en-US" altLang="zh-CN" dirty="0"/>
              <a:t>1(</a:t>
            </a:r>
            <a:r>
              <a:rPr lang="en-US" altLang="zh-CN" i="1" dirty="0"/>
              <a:t>z</a:t>
            </a:r>
            <a:r>
              <a:rPr lang="en-US" altLang="zh-CN" dirty="0"/>
              <a:t>). </a:t>
            </a:r>
          </a:p>
          <a:p>
            <a:endParaRPr kumimoji="1" lang="zh-CN" altLang="en-US" dirty="0"/>
          </a:p>
        </p:txBody>
      </p:sp>
    </p:spTree>
    <p:extLst>
      <p:ext uri="{BB962C8B-B14F-4D97-AF65-F5344CB8AC3E}">
        <p14:creationId xmlns:p14="http://schemas.microsoft.com/office/powerpoint/2010/main" val="758551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endParaRPr kumimoji="1" lang="zh-CN" altLang="en-US"/>
          </a:p>
        </p:txBody>
      </p:sp>
    </p:spTree>
    <p:extLst>
      <p:ext uri="{BB962C8B-B14F-4D97-AF65-F5344CB8AC3E}">
        <p14:creationId xmlns:p14="http://schemas.microsoft.com/office/powerpoint/2010/main" val="1481764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Introduction</a:t>
            </a:r>
            <a:endParaRPr kumimoji="1" lang="zh-CN" altLang="en-US" dirty="0"/>
          </a:p>
        </p:txBody>
      </p:sp>
      <p:sp>
        <p:nvSpPr>
          <p:cNvPr id="3" name="内容占位符 2"/>
          <p:cNvSpPr>
            <a:spLocks noGrp="1"/>
          </p:cNvSpPr>
          <p:nvPr>
            <p:ph idx="1"/>
          </p:nvPr>
        </p:nvSpPr>
        <p:spPr/>
        <p:txBody>
          <a:bodyPr/>
          <a:lstStyle/>
          <a:p>
            <a:r>
              <a:rPr kumimoji="1" lang="en-US" altLang="zh-CN" dirty="0" smtClean="0"/>
              <a:t>A look back at construction of 2-prime sporadic Reinhardt polygons</a:t>
            </a:r>
          </a:p>
          <a:p>
            <a:r>
              <a:rPr kumimoji="1" lang="en-US" altLang="zh-CN" dirty="0" smtClean="0"/>
              <a:t> Generalization from 2-prime to 3-prime case</a:t>
            </a:r>
            <a:endParaRPr kumimoji="1" lang="zh-CN" altLang="en-US" dirty="0"/>
          </a:p>
        </p:txBody>
      </p:sp>
    </p:spTree>
    <p:extLst>
      <p:ext uri="{BB962C8B-B14F-4D97-AF65-F5344CB8AC3E}">
        <p14:creationId xmlns:p14="http://schemas.microsoft.com/office/powerpoint/2010/main" val="2894574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en-US" altLang="zh-CN" dirty="0" smtClean="0"/>
              <a:t>2-prime Reinhardt Polygon Construction</a:t>
            </a:r>
            <a:endParaRPr kumimoji="1" lang="zh-CN" altLang="en-US" dirty="0"/>
          </a:p>
        </p:txBody>
      </p:sp>
      <p:sp>
        <p:nvSpPr>
          <p:cNvPr id="3" name="内容占位符 2"/>
          <p:cNvSpPr>
            <a:spLocks noGrp="1"/>
          </p:cNvSpPr>
          <p:nvPr>
            <p:ph idx="1"/>
          </p:nvPr>
        </p:nvSpPr>
        <p:spPr/>
        <p:txBody>
          <a:bodyPr/>
          <a:lstStyle/>
          <a:p>
            <a:r>
              <a:rPr lang="en-US" altLang="zh-CN" dirty="0"/>
              <a:t>Let </a:t>
            </a:r>
            <a:r>
              <a:rPr lang="en-US" altLang="zh-CN" i="1" dirty="0"/>
              <a:t>n </a:t>
            </a:r>
            <a:r>
              <a:rPr lang="en-US" altLang="zh-CN" dirty="0"/>
              <a:t>= </a:t>
            </a:r>
            <a:r>
              <a:rPr lang="en-US" altLang="zh-CN" i="1" dirty="0" err="1"/>
              <a:t>pqr</a:t>
            </a:r>
            <a:r>
              <a:rPr lang="en-US" altLang="zh-CN" dirty="0"/>
              <a:t>, </a:t>
            </a:r>
            <a:r>
              <a:rPr lang="en-US" altLang="zh-CN" i="1" dirty="0"/>
              <a:t>p </a:t>
            </a:r>
            <a:r>
              <a:rPr lang="en-US" altLang="zh-CN" dirty="0"/>
              <a:t>and </a:t>
            </a:r>
            <a:r>
              <a:rPr lang="en-US" altLang="zh-CN" i="1" dirty="0"/>
              <a:t>q </a:t>
            </a:r>
            <a:r>
              <a:rPr lang="en-US" altLang="zh-CN" dirty="0"/>
              <a:t>distinct odd primes, </a:t>
            </a:r>
            <a:r>
              <a:rPr lang="en-US" altLang="zh-CN" i="1" dirty="0"/>
              <a:t>r </a:t>
            </a:r>
            <a:r>
              <a:rPr lang="en-US" altLang="zh-CN" b="1" dirty="0"/>
              <a:t>≥ </a:t>
            </a:r>
            <a:r>
              <a:rPr lang="en-US" altLang="zh-CN" dirty="0"/>
              <a:t>2. </a:t>
            </a:r>
          </a:p>
          <a:p>
            <a:r>
              <a:rPr lang="en-US" altLang="zh-CN" dirty="0"/>
              <a:t>Construct nontrivial </a:t>
            </a:r>
            <a:r>
              <a:rPr lang="en-US" altLang="zh-CN" i="1" dirty="0"/>
              <a:t>f</a:t>
            </a:r>
            <a:r>
              <a:rPr lang="en-US" altLang="zh-CN" dirty="0"/>
              <a:t>1(</a:t>
            </a:r>
            <a:r>
              <a:rPr lang="en-US" altLang="zh-CN" i="1" dirty="0"/>
              <a:t>z</a:t>
            </a:r>
            <a:r>
              <a:rPr lang="en-US" altLang="zh-CN" dirty="0"/>
              <a:t>) and </a:t>
            </a:r>
            <a:r>
              <a:rPr lang="en-US" altLang="zh-CN" i="1" dirty="0"/>
              <a:t>f</a:t>
            </a:r>
            <a:r>
              <a:rPr lang="en-US" altLang="zh-CN" dirty="0"/>
              <a:t>2(</a:t>
            </a:r>
            <a:r>
              <a:rPr lang="en-US" altLang="zh-CN" i="1" dirty="0"/>
              <a:t>z</a:t>
            </a:r>
            <a:r>
              <a:rPr lang="en-US" altLang="zh-CN" dirty="0"/>
              <a:t>) so: </a:t>
            </a:r>
          </a:p>
          <a:p>
            <a:pPr marL="0" indent="0">
              <a:buNone/>
            </a:pPr>
            <a:r>
              <a:rPr lang="en-US" altLang="zh-CN" dirty="0" smtClean="0"/>
              <a:t>	• </a:t>
            </a:r>
            <a:r>
              <a:rPr lang="en-US" altLang="zh-CN" i="1" dirty="0"/>
              <a:t>F</a:t>
            </a:r>
            <a:r>
              <a:rPr lang="en-US" altLang="zh-CN" dirty="0"/>
              <a:t>(</a:t>
            </a:r>
            <a:r>
              <a:rPr lang="en-US" altLang="zh-CN" i="1" dirty="0"/>
              <a:t>z</a:t>
            </a:r>
            <a:r>
              <a:rPr lang="en-US" altLang="zh-CN" dirty="0"/>
              <a:t>) = </a:t>
            </a:r>
            <a:r>
              <a:rPr lang="en-US" altLang="zh-CN" i="1" dirty="0"/>
              <a:t>f</a:t>
            </a:r>
            <a:r>
              <a:rPr lang="en-US" altLang="zh-CN" dirty="0"/>
              <a:t>1(</a:t>
            </a:r>
            <a:r>
              <a:rPr lang="en-US" altLang="zh-CN" i="1" dirty="0"/>
              <a:t>z</a:t>
            </a:r>
            <a:r>
              <a:rPr lang="en-US" altLang="zh-CN" dirty="0"/>
              <a:t>)</a:t>
            </a:r>
            <a:r>
              <a:rPr lang="en-US" altLang="zh-CN" dirty="0" err="1"/>
              <a:t>Φ</a:t>
            </a:r>
            <a:r>
              <a:rPr lang="en-US" altLang="zh-CN" i="1" dirty="0" err="1"/>
              <a:t>q</a:t>
            </a:r>
            <a:r>
              <a:rPr lang="en-US" altLang="zh-CN" dirty="0"/>
              <a:t>(−</a:t>
            </a:r>
            <a:r>
              <a:rPr lang="en-US" altLang="zh-CN" i="1" dirty="0" err="1"/>
              <a:t>zpr</a:t>
            </a:r>
            <a:r>
              <a:rPr lang="en-US" altLang="zh-CN" dirty="0"/>
              <a:t>) + </a:t>
            </a:r>
            <a:r>
              <a:rPr lang="en-US" altLang="zh-CN" i="1" dirty="0"/>
              <a:t>f</a:t>
            </a:r>
            <a:r>
              <a:rPr lang="en-US" altLang="zh-CN" dirty="0"/>
              <a:t>2(</a:t>
            </a:r>
            <a:r>
              <a:rPr lang="en-US" altLang="zh-CN" i="1" dirty="0"/>
              <a:t>z</a:t>
            </a:r>
            <a:r>
              <a:rPr lang="en-US" altLang="zh-CN" dirty="0"/>
              <a:t>)</a:t>
            </a:r>
            <a:r>
              <a:rPr lang="en-US" altLang="zh-CN" dirty="0" err="1"/>
              <a:t>Φ</a:t>
            </a:r>
            <a:r>
              <a:rPr lang="en-US" altLang="zh-CN" i="1" dirty="0" err="1"/>
              <a:t>p</a:t>
            </a:r>
            <a:r>
              <a:rPr lang="en-US" altLang="zh-CN" dirty="0"/>
              <a:t>(−</a:t>
            </a:r>
            <a:r>
              <a:rPr lang="en-US" altLang="zh-CN" i="1" dirty="0" err="1"/>
              <a:t>zqr</a:t>
            </a:r>
            <a:r>
              <a:rPr lang="en-US" altLang="zh-CN" dirty="0"/>
              <a:t>).</a:t>
            </a:r>
            <a:br>
              <a:rPr lang="en-US" altLang="zh-CN" dirty="0"/>
            </a:br>
            <a:r>
              <a:rPr lang="en-US" altLang="zh-CN" dirty="0" smtClean="0"/>
              <a:t>	• </a:t>
            </a:r>
            <a:r>
              <a:rPr lang="en-US" altLang="zh-CN" i="1" dirty="0"/>
              <a:t>F</a:t>
            </a:r>
            <a:r>
              <a:rPr lang="en-US" altLang="zh-CN" dirty="0"/>
              <a:t>(0) = 1, </a:t>
            </a:r>
            <a:r>
              <a:rPr lang="en-US" altLang="zh-CN" dirty="0" err="1"/>
              <a:t>deg</a:t>
            </a:r>
            <a:r>
              <a:rPr lang="en-US" altLang="zh-CN" dirty="0"/>
              <a:t>(</a:t>
            </a:r>
            <a:r>
              <a:rPr lang="en-US" altLang="zh-CN" i="1" dirty="0"/>
              <a:t>F</a:t>
            </a:r>
            <a:r>
              <a:rPr lang="en-US" altLang="zh-CN" dirty="0"/>
              <a:t>) &lt; </a:t>
            </a:r>
            <a:r>
              <a:rPr lang="en-US" altLang="zh-CN" i="1" dirty="0"/>
              <a:t>n</a:t>
            </a:r>
            <a:r>
              <a:rPr lang="en-US" altLang="zh-CN" dirty="0"/>
              <a:t>, leading coefficient 1, and </a:t>
            </a:r>
            <a:r>
              <a:rPr lang="en-US" altLang="zh-CN" dirty="0" smtClean="0"/>
              <a:t>nonzero </a:t>
            </a:r>
            <a:r>
              <a:rPr lang="en-US" altLang="zh-CN" dirty="0"/>
              <a:t>coefficients alternate ±1. </a:t>
            </a:r>
          </a:p>
          <a:p>
            <a:r>
              <a:rPr lang="en-US" altLang="zh-CN" dirty="0"/>
              <a:t>Then </a:t>
            </a:r>
            <a:r>
              <a:rPr lang="en-US" altLang="zh-CN" i="1" dirty="0"/>
              <a:t>F</a:t>
            </a:r>
            <a:r>
              <a:rPr lang="en-US" altLang="zh-CN" dirty="0"/>
              <a:t>(</a:t>
            </a:r>
            <a:r>
              <a:rPr lang="en-US" altLang="zh-CN" i="1" dirty="0"/>
              <a:t>z</a:t>
            </a:r>
            <a:r>
              <a:rPr lang="en-US" altLang="zh-CN" dirty="0"/>
              <a:t>) corresponds to a Reinhardt polygon. </a:t>
            </a:r>
          </a:p>
          <a:p>
            <a:r>
              <a:rPr lang="en-US" altLang="zh-CN" dirty="0"/>
              <a:t>Verify it is sporadic. </a:t>
            </a:r>
          </a:p>
          <a:p>
            <a:pPr marL="0" indent="0">
              <a:buNone/>
            </a:pPr>
            <a:endParaRPr kumimoji="1" lang="zh-CN" altLang="en-US" dirty="0"/>
          </a:p>
        </p:txBody>
      </p:sp>
    </p:spTree>
    <p:extLst>
      <p:ext uri="{BB962C8B-B14F-4D97-AF65-F5344CB8AC3E}">
        <p14:creationId xmlns:p14="http://schemas.microsoft.com/office/powerpoint/2010/main" val="3178610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350000"/>
          </a:xfrm>
        </p:spPr>
        <p:txBody>
          <a:bodyPr>
            <a:normAutofit fontScale="90000"/>
          </a:bodyPr>
          <a:lstStyle/>
          <a:p>
            <a:endParaRPr kumimoji="1" lang="zh-CN" altLang="en-US"/>
          </a:p>
        </p:txBody>
      </p:sp>
      <p:sp>
        <p:nvSpPr>
          <p:cNvPr id="3" name="内容占位符 2"/>
          <p:cNvSpPr>
            <a:spLocks noGrp="1"/>
          </p:cNvSpPr>
          <p:nvPr>
            <p:ph idx="1"/>
          </p:nvPr>
        </p:nvSpPr>
        <p:spPr>
          <a:xfrm>
            <a:off x="457200" y="874494"/>
            <a:ext cx="8229600" cy="5251670"/>
          </a:xfrm>
        </p:spPr>
        <p:txBody>
          <a:bodyPr>
            <a:normAutofit/>
          </a:bodyPr>
          <a:lstStyle/>
          <a:p>
            <a:r>
              <a:rPr lang="en-US" altLang="zh-CN" dirty="0"/>
              <a:t>Form </a:t>
            </a:r>
            <a:r>
              <a:rPr lang="en-US" altLang="zh-CN" i="1" dirty="0"/>
              <a:t>f</a:t>
            </a:r>
            <a:r>
              <a:rPr lang="en-US" altLang="zh-CN" dirty="0"/>
              <a:t>1(</a:t>
            </a:r>
            <a:r>
              <a:rPr lang="en-US" altLang="zh-CN" i="1" dirty="0"/>
              <a:t>z</a:t>
            </a:r>
            <a:r>
              <a:rPr lang="en-US" altLang="zh-CN" dirty="0"/>
              <a:t>) from </a:t>
            </a:r>
            <a:r>
              <a:rPr lang="en-US" altLang="zh-CN" i="1" dirty="0"/>
              <a:t>A</a:t>
            </a:r>
            <a:r>
              <a:rPr lang="en-US" altLang="zh-CN" dirty="0"/>
              <a:t>1, ..., </a:t>
            </a:r>
            <a:r>
              <a:rPr lang="en-US" altLang="zh-CN" i="1" dirty="0" err="1"/>
              <a:t>Ap</a:t>
            </a:r>
            <a:r>
              <a:rPr lang="en-US" altLang="zh-CN" dirty="0"/>
              <a:t>; </a:t>
            </a:r>
            <a:r>
              <a:rPr lang="en-US" altLang="zh-CN" i="1" dirty="0"/>
              <a:t>f</a:t>
            </a:r>
            <a:r>
              <a:rPr lang="en-US" altLang="zh-CN" dirty="0"/>
              <a:t>2(</a:t>
            </a:r>
            <a:r>
              <a:rPr lang="en-US" altLang="zh-CN" i="1" dirty="0"/>
              <a:t>z</a:t>
            </a:r>
            <a:r>
              <a:rPr lang="en-US" altLang="zh-CN" dirty="0"/>
              <a:t>) from </a:t>
            </a:r>
            <a:r>
              <a:rPr lang="en-US" altLang="zh-CN" i="1" dirty="0"/>
              <a:t>B</a:t>
            </a:r>
            <a:r>
              <a:rPr lang="en-US" altLang="zh-CN" dirty="0"/>
              <a:t>1, ..., </a:t>
            </a:r>
            <a:r>
              <a:rPr lang="en-US" altLang="zh-CN" i="1" dirty="0" err="1" smtClean="0"/>
              <a:t>Bq</a:t>
            </a:r>
            <a:r>
              <a:rPr lang="en-US" altLang="zh-CN" i="1" dirty="0" smtClean="0"/>
              <a:t>,</a:t>
            </a:r>
            <a:r>
              <a:rPr lang="zh-CN" altLang="en-US" i="1" dirty="0" smtClean="0"/>
              <a:t> </a:t>
            </a:r>
            <a:r>
              <a:rPr lang="en-US" altLang="zh-CN" dirty="0" smtClean="0"/>
              <a:t>each </a:t>
            </a:r>
            <a:r>
              <a:rPr lang="en-US" altLang="zh-CN" dirty="0"/>
              <a:t>size </a:t>
            </a:r>
            <a:r>
              <a:rPr lang="en-US" altLang="zh-CN" i="1" dirty="0"/>
              <a:t>r</a:t>
            </a:r>
            <a:r>
              <a:rPr lang="en-US" altLang="zh-CN" dirty="0" smtClean="0"/>
              <a:t>.</a:t>
            </a:r>
          </a:p>
          <a:p>
            <a:pPr marL="0" indent="0">
              <a:buNone/>
            </a:pPr>
            <a:r>
              <a:rPr lang="en-US" altLang="zh-CN" dirty="0" smtClean="0"/>
              <a:t>• </a:t>
            </a:r>
            <a:r>
              <a:rPr lang="en-US" altLang="zh-CN" dirty="0"/>
              <a:t>Choose a composition of </a:t>
            </a:r>
            <a:r>
              <a:rPr lang="en-US" altLang="zh-CN" i="1" dirty="0"/>
              <a:t>r </a:t>
            </a:r>
            <a:r>
              <a:rPr lang="en-US" altLang="zh-CN" dirty="0"/>
              <a:t>into an even number of </a:t>
            </a:r>
            <a:r>
              <a:rPr lang="en-US" altLang="zh-CN" dirty="0" smtClean="0"/>
              <a:t>parts,</a:t>
            </a:r>
            <a:r>
              <a:rPr lang="zh-CN" altLang="en-US" dirty="0" smtClean="0"/>
              <a:t> </a:t>
            </a:r>
            <a:r>
              <a:rPr lang="en-US" altLang="zh-CN" dirty="0" smtClean="0"/>
              <a:t>(r1,r2,…</a:t>
            </a:r>
            <a:r>
              <a:rPr lang="en-US" altLang="zh-CN" dirty="0" err="1" smtClean="0"/>
              <a:t>rm</a:t>
            </a:r>
            <a:r>
              <a:rPr lang="en-US" altLang="zh-CN" dirty="0" smtClean="0"/>
              <a:t>).</a:t>
            </a:r>
          </a:p>
          <a:p>
            <a:pPr marL="0" indent="0">
              <a:buNone/>
            </a:pPr>
            <a:endParaRPr lang="en-US" altLang="zh-CN" dirty="0"/>
          </a:p>
          <a:p>
            <a:pPr marL="0" indent="0">
              <a:buNone/>
            </a:pPr>
            <a:endParaRPr lang="en-US" altLang="zh-CN" dirty="0" smtClean="0"/>
          </a:p>
          <a:p>
            <a:pPr marL="0" indent="0">
              <a:buNone/>
            </a:pPr>
            <a:endParaRPr lang="en-US" altLang="zh-CN" dirty="0"/>
          </a:p>
          <a:p>
            <a:pPr marL="0" indent="0">
              <a:buNone/>
            </a:pPr>
            <a:endParaRPr lang="en-US" altLang="zh-CN" dirty="0" smtClean="0"/>
          </a:p>
          <a:p>
            <a:pPr marL="0" indent="0">
              <a:buNone/>
            </a:pPr>
            <a:endParaRPr lang="en-US" altLang="zh-CN" dirty="0" smtClean="0"/>
          </a:p>
        </p:txBody>
      </p:sp>
      <p:pic>
        <p:nvPicPr>
          <p:cNvPr id="4" name="图片 3" descr="reinhardt-pre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3217342"/>
            <a:ext cx="7759700" cy="2463800"/>
          </a:xfrm>
          <a:prstGeom prst="rect">
            <a:avLst/>
          </a:prstGeom>
        </p:spPr>
      </p:pic>
    </p:spTree>
    <p:extLst>
      <p:ext uri="{BB962C8B-B14F-4D97-AF65-F5344CB8AC3E}">
        <p14:creationId xmlns:p14="http://schemas.microsoft.com/office/powerpoint/2010/main" val="1488731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45719"/>
          </a:xfrm>
        </p:spPr>
        <p:txBody>
          <a:bodyPr>
            <a:normAutofit fontScale="90000"/>
          </a:bodyPr>
          <a:lstStyle/>
          <a:p>
            <a:endParaRPr kumimoji="1" lang="zh-CN" altLang="en-US" dirty="0"/>
          </a:p>
        </p:txBody>
      </p:sp>
      <p:sp>
        <p:nvSpPr>
          <p:cNvPr id="3" name="内容占位符 2"/>
          <p:cNvSpPr>
            <a:spLocks noGrp="1"/>
          </p:cNvSpPr>
          <p:nvPr>
            <p:ph idx="1"/>
          </p:nvPr>
        </p:nvSpPr>
        <p:spPr>
          <a:xfrm>
            <a:off x="457200" y="320357"/>
            <a:ext cx="8229600" cy="5805806"/>
          </a:xfrm>
        </p:spPr>
        <p:txBody>
          <a:bodyPr/>
          <a:lstStyle/>
          <a:p>
            <a:r>
              <a:rPr lang="en-US" altLang="zh-CN" dirty="0"/>
              <a:t>Use the composition to guide selections of the </a:t>
            </a:r>
          </a:p>
          <a:p>
            <a:pPr marL="0" indent="0">
              <a:buNone/>
            </a:pPr>
            <a:r>
              <a:rPr kumimoji="1" lang="en-US" altLang="zh-CN" dirty="0" smtClean="0"/>
              <a:t>Blocks:</a:t>
            </a:r>
          </a:p>
          <a:p>
            <a:pPr marL="0" indent="0">
              <a:buNone/>
            </a:pPr>
            <a:r>
              <a:rPr lang="en-US" altLang="zh-CN" dirty="0"/>
              <a:t>We </a:t>
            </a:r>
            <a:r>
              <a:rPr lang="en-US" altLang="zh-CN" dirty="0" smtClean="0"/>
              <a:t>describe </a:t>
            </a:r>
            <a:r>
              <a:rPr lang="en-US" altLang="zh-CN" dirty="0"/>
              <a:t>the construction of the sub-blocks </a:t>
            </a:r>
            <a:r>
              <a:rPr lang="en-US" altLang="zh-CN" dirty="0" err="1"/>
              <a:t>Ai,j</a:t>
            </a:r>
            <a:r>
              <a:rPr lang="en-US" altLang="zh-CN" dirty="0"/>
              <a:t>. Choose a fixed value for s from {−1, 1}. Then select </a:t>
            </a:r>
          </a:p>
          <a:p>
            <a:pPr marL="0" indent="0">
              <a:buNone/>
            </a:pPr>
            <a:endParaRPr kumimoji="1" lang="zh-CN" altLang="en-US" dirty="0"/>
          </a:p>
        </p:txBody>
      </p:sp>
      <p:pic>
        <p:nvPicPr>
          <p:cNvPr id="4" name="图片 3" descr="rein-pre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933" y="3031130"/>
            <a:ext cx="7312093" cy="1799400"/>
          </a:xfrm>
          <a:prstGeom prst="rect">
            <a:avLst/>
          </a:prstGeom>
        </p:spPr>
      </p:pic>
    </p:spTree>
    <p:extLst>
      <p:ext uri="{BB962C8B-B14F-4D97-AF65-F5344CB8AC3E}">
        <p14:creationId xmlns:p14="http://schemas.microsoft.com/office/powerpoint/2010/main" val="369692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dirty="0"/>
          </a:p>
        </p:txBody>
      </p:sp>
      <p:sp>
        <p:nvSpPr>
          <p:cNvPr id="5" name="内容占位符 4"/>
          <p:cNvSpPr>
            <a:spLocks noGrp="1"/>
          </p:cNvSpPr>
          <p:nvPr>
            <p:ph idx="1"/>
          </p:nvPr>
        </p:nvSpPr>
        <p:spPr>
          <a:xfrm>
            <a:off x="457200" y="274638"/>
            <a:ext cx="8229600" cy="5851525"/>
          </a:xfrm>
        </p:spPr>
        <p:txBody>
          <a:bodyPr/>
          <a:lstStyle/>
          <a:p>
            <a:r>
              <a:rPr lang="en-US" altLang="zh-CN" dirty="0"/>
              <a:t>For a nonnegative integer k and b ∈ {1,−1}, let So(</a:t>
            </a:r>
            <a:r>
              <a:rPr lang="en-US" altLang="zh-CN" dirty="0" err="1"/>
              <a:t>k,b</a:t>
            </a:r>
            <a:r>
              <a:rPr lang="en-US" altLang="zh-CN" dirty="0"/>
              <a:t>) denote the set of se- </a:t>
            </a:r>
            <a:r>
              <a:rPr lang="en-US" altLang="zh-CN" dirty="0" err="1"/>
              <a:t>quences</a:t>
            </a:r>
            <a:r>
              <a:rPr lang="en-US" altLang="zh-CN" dirty="0"/>
              <a:t> of length k over {−1,0,1} having an odd number of nonzero terms, the first of which is b, and which alternate in sign. </a:t>
            </a:r>
          </a:p>
          <a:p>
            <a:r>
              <a:rPr lang="en-US" altLang="zh-CN" dirty="0"/>
              <a:t>Se(k, b) denote the set of sequences of length k over {−1, 0, 1} with an even number (possibly zero) of nonzero terms, the first of which is b (if there is a nonzero term) and alternating in sign. </a:t>
            </a:r>
          </a:p>
          <a:p>
            <a:pPr marL="0" indent="0">
              <a:buNone/>
            </a:pPr>
            <a:endParaRPr kumimoji="1" lang="zh-CN" altLang="en-US" dirty="0"/>
          </a:p>
        </p:txBody>
      </p:sp>
    </p:spTree>
    <p:extLst>
      <p:ext uri="{BB962C8B-B14F-4D97-AF65-F5344CB8AC3E}">
        <p14:creationId xmlns:p14="http://schemas.microsoft.com/office/powerpoint/2010/main" val="1239605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a:xfrm>
            <a:off x="457200" y="274638"/>
            <a:ext cx="8229600" cy="5851525"/>
          </a:xfrm>
        </p:spPr>
        <p:txBody>
          <a:bodyPr>
            <a:normAutofit fontScale="85000" lnSpcReduction="10000"/>
          </a:bodyPr>
          <a:lstStyle/>
          <a:p>
            <a:r>
              <a:rPr lang="en-US" altLang="zh-CN" dirty="0"/>
              <a:t>The polynomial f2(z) is also constructed relative to the composition c of r. In this case, we describe q blocks B1, ..., </a:t>
            </a:r>
            <a:r>
              <a:rPr lang="en-US" altLang="zh-CN" dirty="0" err="1"/>
              <a:t>Bq</a:t>
            </a:r>
            <a:r>
              <a:rPr lang="en-US" altLang="zh-CN" dirty="0"/>
              <a:t>, each with size r. In the same way, each block Bi is composed of 2m sub-blocks, denoted </a:t>
            </a:r>
            <a:r>
              <a:rPr lang="en-US" altLang="zh-CN" dirty="0" err="1"/>
              <a:t>Bi,j</a:t>
            </a:r>
            <a:r>
              <a:rPr lang="en-US" altLang="zh-CN" dirty="0"/>
              <a:t> with 1 ≤ j ≤ 2m, and in this </a:t>
            </a:r>
            <a:r>
              <a:rPr lang="en-US" altLang="zh-CN" dirty="0" smtClean="0"/>
              <a:t>case </a:t>
            </a:r>
            <a:r>
              <a:rPr lang="en-US" altLang="zh-CN" dirty="0"/>
              <a:t>we </a:t>
            </a:r>
            <a:r>
              <a:rPr lang="en-US" altLang="zh-CN" dirty="0" smtClean="0"/>
              <a:t>select:</a:t>
            </a:r>
          </a:p>
          <a:p>
            <a:pPr marL="0" indent="0">
              <a:buNone/>
            </a:pPr>
            <a:endParaRPr lang="en-US" altLang="zh-CN" dirty="0" smtClean="0"/>
          </a:p>
          <a:p>
            <a:pPr marL="0" indent="0">
              <a:buNone/>
            </a:pPr>
            <a:endParaRPr lang="en-US" altLang="zh-CN" dirty="0"/>
          </a:p>
          <a:p>
            <a:r>
              <a:rPr lang="en-US" altLang="zh-CN" dirty="0"/>
              <a:t>Then we construct the sequence of coefficients for f2(z) by shifting the terms in the aggregated blocks by one position to the right, with the last element negated and then moved to the first position. If R denotes this shift-right-and-negate operator, then the coefficients of f2(z) are given in sequence by R(B1B2 ...</a:t>
            </a:r>
            <a:r>
              <a:rPr lang="en-US" altLang="zh-CN" dirty="0" err="1"/>
              <a:t>Bq</a:t>
            </a:r>
            <a:r>
              <a:rPr lang="en-US" altLang="zh-CN" dirty="0"/>
              <a:t>). </a:t>
            </a:r>
          </a:p>
          <a:p>
            <a:endParaRPr kumimoji="1" lang="zh-CN" altLang="en-US" dirty="0"/>
          </a:p>
        </p:txBody>
      </p:sp>
      <p:pic>
        <p:nvPicPr>
          <p:cNvPr id="4" name="图片 3" descr="rein-pre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327" y="2218112"/>
            <a:ext cx="5878539" cy="1075332"/>
          </a:xfrm>
          <a:prstGeom prst="rect">
            <a:avLst/>
          </a:prstGeom>
        </p:spPr>
      </p:pic>
    </p:spTree>
    <p:extLst>
      <p:ext uri="{BB962C8B-B14F-4D97-AF65-F5344CB8AC3E}">
        <p14:creationId xmlns:p14="http://schemas.microsoft.com/office/powerpoint/2010/main" val="1538256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descr="reinhardt-pre1.png"/>
          <p:cNvPicPr>
            <a:picLocks noGrp="1" noChangeAspect="1"/>
          </p:cNvPicPr>
          <p:nvPr>
            <p:ph idx="1"/>
          </p:nvPr>
        </p:nvPicPr>
        <p:blipFill>
          <a:blip r:embed="rId2">
            <a:extLst>
              <a:ext uri="{28A0092B-C50C-407E-A947-70E740481C1C}">
                <a14:useLocalDpi xmlns:a14="http://schemas.microsoft.com/office/drawing/2010/main" val="0"/>
              </a:ext>
            </a:extLst>
          </a:blip>
          <a:srcRect l="-2713" r="-2713"/>
          <a:stretch>
            <a:fillRect/>
          </a:stretch>
        </p:blipFill>
        <p:spPr>
          <a:xfrm>
            <a:off x="457200" y="274638"/>
            <a:ext cx="8229600" cy="5851525"/>
          </a:xfrm>
        </p:spPr>
      </p:pic>
    </p:spTree>
    <p:extLst>
      <p:ext uri="{BB962C8B-B14F-4D97-AF65-F5344CB8AC3E}">
        <p14:creationId xmlns:p14="http://schemas.microsoft.com/office/powerpoint/2010/main" val="2224889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descr="reinhardt-pre2.png"/>
          <p:cNvPicPr>
            <a:picLocks noGrp="1" noChangeAspect="1"/>
          </p:cNvPicPr>
          <p:nvPr>
            <p:ph idx="1"/>
          </p:nvPr>
        </p:nvPicPr>
        <p:blipFill>
          <a:blip r:embed="rId2">
            <a:extLst>
              <a:ext uri="{28A0092B-C50C-407E-A947-70E740481C1C}">
                <a14:useLocalDpi xmlns:a14="http://schemas.microsoft.com/office/drawing/2010/main" val="0"/>
              </a:ext>
            </a:extLst>
          </a:blip>
          <a:srcRect l="-4793" r="-4793"/>
          <a:stretch>
            <a:fillRect/>
          </a:stretch>
        </p:blipFill>
        <p:spPr>
          <a:xfrm>
            <a:off x="457200" y="499710"/>
            <a:ext cx="8229600" cy="5626453"/>
          </a:xfrm>
        </p:spPr>
      </p:pic>
    </p:spTree>
    <p:extLst>
      <p:ext uri="{BB962C8B-B14F-4D97-AF65-F5344CB8AC3E}">
        <p14:creationId xmlns:p14="http://schemas.microsoft.com/office/powerpoint/2010/main" val="1578823697"/>
      </p:ext>
    </p:extLst>
  </p:cSld>
  <p:clrMapOvr>
    <a:masterClrMapping/>
  </p:clrMapOvr>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1246</TotalTime>
  <Words>479</Words>
  <Application>Microsoft Macintosh PowerPoint</Application>
  <PresentationFormat>全屏显示(4:3)</PresentationFormat>
  <Paragraphs>31</Paragraphs>
  <Slides>11</Slides>
  <Notes>0</Notes>
  <HiddenSlides>0</HiddenSlides>
  <MMClips>0</MMClips>
  <ScaleCrop>false</ScaleCrop>
  <HeadingPairs>
    <vt:vector size="4" baseType="variant">
      <vt:variant>
        <vt:lpstr>主题</vt:lpstr>
      </vt:variant>
      <vt:variant>
        <vt:i4>1</vt:i4>
      </vt:variant>
      <vt:variant>
        <vt:lpstr>幻灯片标题</vt:lpstr>
      </vt:variant>
      <vt:variant>
        <vt:i4>11</vt:i4>
      </vt:variant>
    </vt:vector>
  </HeadingPairs>
  <TitlesOfParts>
    <vt:vector size="12" baseType="lpstr">
      <vt:lpstr>Office 主题</vt:lpstr>
      <vt:lpstr>Generalization of Construction for Reinhardt Polygons</vt:lpstr>
      <vt:lpstr>Introduction</vt:lpstr>
      <vt:lpstr>2-prime Reinhardt Polygon Construction</vt:lpstr>
      <vt:lpstr>PowerPoint 演示文稿</vt:lpstr>
      <vt:lpstr>PowerPoint 演示文稿</vt:lpstr>
      <vt:lpstr>PowerPoint 演示文稿</vt:lpstr>
      <vt:lpstr>PowerPoint 演示文稿</vt:lpstr>
      <vt:lpstr>PowerPoint 演示文稿</vt:lpstr>
      <vt:lpstr>PowerPoint 演示文稿</vt:lpstr>
      <vt:lpstr>Sporadic Polygons</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Construction </dc:title>
  <dc:creator>Ha</dc:creator>
  <cp:lastModifiedBy>Ha</cp:lastModifiedBy>
  <cp:revision>14</cp:revision>
  <dcterms:created xsi:type="dcterms:W3CDTF">2014-08-04T21:28:16Z</dcterms:created>
  <dcterms:modified xsi:type="dcterms:W3CDTF">2014-08-06T05:25:07Z</dcterms:modified>
</cp:coreProperties>
</file>

<file path=docProps/thumbnail.jpeg>
</file>